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77" r:id="rId2"/>
    <p:sldId id="279" r:id="rId3"/>
    <p:sldId id="280" r:id="rId4"/>
    <p:sldId id="259" r:id="rId5"/>
    <p:sldId id="284" r:id="rId6"/>
    <p:sldId id="261" r:id="rId7"/>
    <p:sldId id="262" r:id="rId8"/>
    <p:sldId id="263" r:id="rId9"/>
    <p:sldId id="266" r:id="rId10"/>
    <p:sldId id="268" r:id="rId11"/>
    <p:sldId id="269" r:id="rId12"/>
    <p:sldId id="271" r:id="rId13"/>
    <p:sldId id="273" r:id="rId14"/>
    <p:sldId id="274" r:id="rId15"/>
    <p:sldId id="276" r:id="rId16"/>
  </p:sldIdLst>
  <p:sldSz cx="12192000" cy="6858000"/>
  <p:notesSz cx="6858000" cy="9144000"/>
  <p:embeddedFontLst>
    <p:embeddedFont>
      <p:font typeface="SL-Simplified Bold" panose="02000000000000000000" pitchFamily="50" charset="-122"/>
      <p:bold r:id="rId18"/>
    </p:embeddedFont>
    <p:embeddedFont>
      <p:font typeface="SL-Simplified Regular" panose="02000000000000000000" pitchFamily="50" charset="-122"/>
      <p:regular r:id="rId19"/>
    </p:embeddedFont>
    <p:embeddedFont>
      <p:font typeface="SL-Simplified Light" panose="02000000000000000000" pitchFamily="50" charset="-122"/>
      <p:regular r:id="rId20"/>
    </p:embeddedFont>
    <p:embeddedFont>
      <p:font typeface="等线" panose="02010600030101010101" pitchFamily="2" charset="-122"/>
      <p:regular r:id="rId21"/>
      <p:bold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7382"/>
    <a:srgbClr val="1E1E3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143" autoAdjust="0"/>
  </p:normalViewPr>
  <p:slideViewPr>
    <p:cSldViewPr snapToGrid="0">
      <p:cViewPr varScale="1">
        <p:scale>
          <a:sx n="72" d="100"/>
          <a:sy n="72" d="100"/>
        </p:scale>
        <p:origin x="107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zhu\Desktop\&#26032;&#24314;%20Microsoft%20Excel%20&#24037;&#20316;&#34920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F:\Kaggle\bupt\zspcode\sleep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F:\Kaggle\bupt\zspcode\sleep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F:\Kaggle\bupt\zspcode\sleep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Sheet1!$B$1:$B$6</c:f>
              <c:numCache>
                <c:formatCode>General</c:formatCode>
                <c:ptCount val="6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9</c:v>
                </c:pt>
                <c:pt idx="5">
                  <c:v>10</c:v>
                </c:pt>
              </c:numCache>
            </c:numRef>
          </c:cat>
          <c:val>
            <c:numRef>
              <c:f>Sheet1!$C$1:$C$6</c:f>
              <c:numCache>
                <c:formatCode>General</c:formatCode>
                <c:ptCount val="6"/>
                <c:pt idx="0">
                  <c:v>342103.37521787098</c:v>
                </c:pt>
                <c:pt idx="1">
                  <c:v>320685.52519604203</c:v>
                </c:pt>
                <c:pt idx="2">
                  <c:v>324232.08161940798</c:v>
                </c:pt>
                <c:pt idx="3">
                  <c:v>339300.98750080698</c:v>
                </c:pt>
                <c:pt idx="4">
                  <c:v>443023.88520940603</c:v>
                </c:pt>
                <c:pt idx="5">
                  <c:v>454408.376064051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3E6-4705-8586-413AD597D3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1563301360"/>
        <c:axId val="1563309264"/>
      </c:barChart>
      <c:catAx>
        <c:axId val="15633013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1100" dirty="0" smtClean="0">
                    <a:solidFill>
                      <a:schemeClr val="bg1"/>
                    </a:solidFill>
                    <a:latin typeface="SL-Simplified Light" panose="02000000000000000000" pitchFamily="50" charset="-122"/>
                    <a:ea typeface="SL-Simplified Light" panose="02000000000000000000" pitchFamily="50" charset="-122"/>
                    <a:cs typeface="SL-Simplified Light" panose="02000000000000000000" pitchFamily="50" charset="-122"/>
                  </a:rPr>
                  <a:t>月份</a:t>
                </a:r>
                <a:endParaRPr lang="zh-CN" altLang="en-US" sz="1100" dirty="0"/>
              </a:p>
            </c:rich>
          </c:tx>
          <c:layout>
            <c:manualLayout>
              <c:xMode val="edge"/>
              <c:yMode val="edge"/>
              <c:x val="0.48517957130358708"/>
              <c:y val="0.8740507436570428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SL-Simplified Light" panose="02000000000000000000" pitchFamily="50" charset="-122"/>
                <a:ea typeface="SL-Simplified Light" panose="02000000000000000000" pitchFamily="50" charset="-122"/>
                <a:cs typeface="SL-Simplified Light" panose="02000000000000000000" pitchFamily="50" charset="-122"/>
              </a:defRPr>
            </a:pPr>
            <a:endParaRPr lang="zh-CN"/>
          </a:p>
        </c:txPr>
        <c:crossAx val="1563309264"/>
        <c:crosses val="autoZero"/>
        <c:auto val="0"/>
        <c:lblAlgn val="ctr"/>
        <c:lblOffset val="100"/>
        <c:noMultiLvlLbl val="0"/>
      </c:catAx>
      <c:valAx>
        <c:axId val="1563309264"/>
        <c:scaling>
          <c:orientation val="minMax"/>
          <c:max val="470000"/>
          <c:min val="1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SL-Simplified Light" panose="02000000000000000000" pitchFamily="50" charset="-122"/>
                    <a:ea typeface="SL-Simplified Light" panose="02000000000000000000" pitchFamily="50" charset="-122"/>
                    <a:cs typeface="SL-Simplified Light" panose="02000000000000000000" pitchFamily="50" charset="-122"/>
                  </a:defRPr>
                </a:pPr>
                <a:r>
                  <a:rPr lang="zh-CN" altLang="en-US" sz="1100" dirty="0" smtClean="0">
                    <a:solidFill>
                      <a:schemeClr val="bg1"/>
                    </a:solidFill>
                    <a:latin typeface="SL-Simplified Light" panose="02000000000000000000" pitchFamily="50" charset="-122"/>
                    <a:ea typeface="SL-Simplified Light" panose="02000000000000000000" pitchFamily="50" charset="-122"/>
                    <a:cs typeface="SL-Simplified Light" panose="02000000000000000000" pitchFamily="50" charset="-122"/>
                  </a:rPr>
                  <a:t>人数</a:t>
                </a:r>
                <a:endParaRPr lang="zh-CN" altLang="en-US" sz="1100" dirty="0">
                  <a:solidFill>
                    <a:schemeClr val="bg1"/>
                  </a:solidFill>
                  <a:latin typeface="SL-Simplified Light" panose="02000000000000000000" pitchFamily="50" charset="-122"/>
                  <a:ea typeface="SL-Simplified Light" panose="02000000000000000000" pitchFamily="50" charset="-122"/>
                  <a:cs typeface="SL-Simplified Light" panose="02000000000000000000" pitchFamily="50" charset="-122"/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SL-Simplified Light" panose="02000000000000000000" pitchFamily="50" charset="-122"/>
                  <a:ea typeface="SL-Simplified Light" panose="02000000000000000000" pitchFamily="50" charset="-122"/>
                  <a:cs typeface="SL-Simplified Light" panose="02000000000000000000" pitchFamily="50" charset="-122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SL-Simplified Light" panose="02000000000000000000" pitchFamily="50" charset="-122"/>
                <a:ea typeface="SL-Simplified Light" panose="02000000000000000000" pitchFamily="50" charset="-122"/>
                <a:cs typeface="SL-Simplified Light" panose="02000000000000000000" pitchFamily="50" charset="-122"/>
              </a:defRPr>
            </a:pPr>
            <a:endParaRPr lang="zh-CN"/>
          </a:p>
        </c:txPr>
        <c:crossAx val="1563301360"/>
        <c:crosses val="autoZero"/>
        <c:crossBetween val="between"/>
        <c:majorUnit val="800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sleep!$A$2:$A$25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sleep!$B$2:$B$25</c:f>
              <c:numCache>
                <c:formatCode>General</c:formatCode>
                <c:ptCount val="24"/>
                <c:pt idx="0">
                  <c:v>84</c:v>
                </c:pt>
                <c:pt idx="1">
                  <c:v>66</c:v>
                </c:pt>
                <c:pt idx="2">
                  <c:v>30</c:v>
                </c:pt>
                <c:pt idx="3">
                  <c:v>26</c:v>
                </c:pt>
                <c:pt idx="4">
                  <c:v>33</c:v>
                </c:pt>
                <c:pt idx="5">
                  <c:v>30</c:v>
                </c:pt>
                <c:pt idx="6">
                  <c:v>62</c:v>
                </c:pt>
                <c:pt idx="7">
                  <c:v>203</c:v>
                </c:pt>
                <c:pt idx="8">
                  <c:v>429</c:v>
                </c:pt>
                <c:pt idx="9">
                  <c:v>457</c:v>
                </c:pt>
                <c:pt idx="10">
                  <c:v>289</c:v>
                </c:pt>
                <c:pt idx="11">
                  <c:v>416</c:v>
                </c:pt>
                <c:pt idx="12">
                  <c:v>751</c:v>
                </c:pt>
                <c:pt idx="13">
                  <c:v>491</c:v>
                </c:pt>
                <c:pt idx="14">
                  <c:v>408</c:v>
                </c:pt>
                <c:pt idx="15">
                  <c:v>273</c:v>
                </c:pt>
                <c:pt idx="16">
                  <c:v>274</c:v>
                </c:pt>
                <c:pt idx="17">
                  <c:v>510</c:v>
                </c:pt>
                <c:pt idx="18">
                  <c:v>561</c:v>
                </c:pt>
                <c:pt idx="19">
                  <c:v>436</c:v>
                </c:pt>
                <c:pt idx="20">
                  <c:v>354</c:v>
                </c:pt>
                <c:pt idx="21">
                  <c:v>351</c:v>
                </c:pt>
                <c:pt idx="22">
                  <c:v>434</c:v>
                </c:pt>
                <c:pt idx="23">
                  <c:v>366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B9-44A8-A3D0-5EEAA3DBA5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097424159"/>
        <c:axId val="1097422079"/>
      </c:barChart>
      <c:catAx>
        <c:axId val="10974241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>
                    <a:solidFill>
                      <a:schemeClr val="bg1"/>
                    </a:solidFill>
                  </a:rPr>
                  <a:t>小时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97422079"/>
        <c:crosses val="autoZero"/>
        <c:auto val="1"/>
        <c:lblAlgn val="ctr"/>
        <c:lblOffset val="100"/>
        <c:noMultiLvlLbl val="0"/>
      </c:catAx>
      <c:valAx>
        <c:axId val="1097422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>
                    <a:solidFill>
                      <a:schemeClr val="bg1"/>
                    </a:solidFill>
                  </a:rPr>
                  <a:t>人数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97424159"/>
        <c:crosses val="autoZero"/>
        <c:crossBetween val="between"/>
        <c:majorUnit val="15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sleep!$A$2:$A$25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sleep!$C$2:$C$25</c:f>
              <c:numCache>
                <c:formatCode>General</c:formatCode>
                <c:ptCount val="24"/>
                <c:pt idx="0">
                  <c:v>70</c:v>
                </c:pt>
                <c:pt idx="1">
                  <c:v>63</c:v>
                </c:pt>
                <c:pt idx="2">
                  <c:v>29</c:v>
                </c:pt>
                <c:pt idx="3">
                  <c:v>28</c:v>
                </c:pt>
                <c:pt idx="4">
                  <c:v>29</c:v>
                </c:pt>
                <c:pt idx="5">
                  <c:v>40</c:v>
                </c:pt>
                <c:pt idx="6">
                  <c:v>64</c:v>
                </c:pt>
                <c:pt idx="7">
                  <c:v>196</c:v>
                </c:pt>
                <c:pt idx="8">
                  <c:v>518</c:v>
                </c:pt>
                <c:pt idx="9">
                  <c:v>379</c:v>
                </c:pt>
                <c:pt idx="10">
                  <c:v>209</c:v>
                </c:pt>
                <c:pt idx="11">
                  <c:v>327</c:v>
                </c:pt>
                <c:pt idx="12">
                  <c:v>625</c:v>
                </c:pt>
                <c:pt idx="13">
                  <c:v>456</c:v>
                </c:pt>
                <c:pt idx="14">
                  <c:v>374</c:v>
                </c:pt>
                <c:pt idx="15">
                  <c:v>231</c:v>
                </c:pt>
                <c:pt idx="16">
                  <c:v>219</c:v>
                </c:pt>
                <c:pt idx="17">
                  <c:v>460</c:v>
                </c:pt>
                <c:pt idx="18">
                  <c:v>538</c:v>
                </c:pt>
                <c:pt idx="19">
                  <c:v>345</c:v>
                </c:pt>
                <c:pt idx="20">
                  <c:v>343</c:v>
                </c:pt>
                <c:pt idx="21">
                  <c:v>360</c:v>
                </c:pt>
                <c:pt idx="22">
                  <c:v>462</c:v>
                </c:pt>
                <c:pt idx="23">
                  <c:v>346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F7-43DC-8B44-77EC99FB96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237349887"/>
        <c:axId val="1237352383"/>
      </c:barChart>
      <c:catAx>
        <c:axId val="12373498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>
                    <a:solidFill>
                      <a:schemeClr val="bg1"/>
                    </a:solidFill>
                  </a:rPr>
                  <a:t>小时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37352383"/>
        <c:crosses val="autoZero"/>
        <c:auto val="1"/>
        <c:lblAlgn val="ctr"/>
        <c:lblOffset val="100"/>
        <c:noMultiLvlLbl val="0"/>
      </c:catAx>
      <c:valAx>
        <c:axId val="12373523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>
                    <a:solidFill>
                      <a:schemeClr val="bg1"/>
                    </a:solidFill>
                  </a:rPr>
                  <a:t>人数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237349887"/>
        <c:crosses val="autoZero"/>
        <c:crossBetween val="between"/>
        <c:majorUnit val="15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sleep!$A$2:$A$25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sleep!$D$2:$D$25</c:f>
              <c:numCache>
                <c:formatCode>General</c:formatCode>
                <c:ptCount val="24"/>
                <c:pt idx="0">
                  <c:v>94</c:v>
                </c:pt>
                <c:pt idx="1">
                  <c:v>36</c:v>
                </c:pt>
                <c:pt idx="2">
                  <c:v>35</c:v>
                </c:pt>
                <c:pt idx="3">
                  <c:v>35</c:v>
                </c:pt>
                <c:pt idx="4">
                  <c:v>70</c:v>
                </c:pt>
                <c:pt idx="5">
                  <c:v>48</c:v>
                </c:pt>
                <c:pt idx="6">
                  <c:v>72</c:v>
                </c:pt>
                <c:pt idx="7">
                  <c:v>223</c:v>
                </c:pt>
                <c:pt idx="8">
                  <c:v>513</c:v>
                </c:pt>
                <c:pt idx="9">
                  <c:v>289</c:v>
                </c:pt>
                <c:pt idx="10">
                  <c:v>180</c:v>
                </c:pt>
                <c:pt idx="11">
                  <c:v>422</c:v>
                </c:pt>
                <c:pt idx="12">
                  <c:v>623</c:v>
                </c:pt>
                <c:pt idx="13">
                  <c:v>387</c:v>
                </c:pt>
                <c:pt idx="14">
                  <c:v>373</c:v>
                </c:pt>
                <c:pt idx="15">
                  <c:v>238</c:v>
                </c:pt>
                <c:pt idx="16">
                  <c:v>203</c:v>
                </c:pt>
                <c:pt idx="17">
                  <c:v>348</c:v>
                </c:pt>
                <c:pt idx="18">
                  <c:v>519</c:v>
                </c:pt>
                <c:pt idx="19">
                  <c:v>476</c:v>
                </c:pt>
                <c:pt idx="20">
                  <c:v>357</c:v>
                </c:pt>
                <c:pt idx="21">
                  <c:v>273</c:v>
                </c:pt>
                <c:pt idx="22">
                  <c:v>415</c:v>
                </c:pt>
                <c:pt idx="23">
                  <c:v>299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7D-4C84-9ED9-519D31E331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152622991"/>
        <c:axId val="1152610927"/>
      </c:barChart>
      <c:catAx>
        <c:axId val="11526229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>
                    <a:solidFill>
                      <a:schemeClr val="bg1"/>
                    </a:solidFill>
                  </a:rPr>
                  <a:t>小时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52610927"/>
        <c:crosses val="autoZero"/>
        <c:auto val="1"/>
        <c:lblAlgn val="ctr"/>
        <c:lblOffset val="100"/>
        <c:noMultiLvlLbl val="0"/>
      </c:catAx>
      <c:valAx>
        <c:axId val="1152610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>
                    <a:solidFill>
                      <a:schemeClr val="bg1"/>
                    </a:solidFill>
                  </a:rPr>
                  <a:t>人数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52622991"/>
        <c:crosses val="autoZero"/>
        <c:crossBetween val="between"/>
        <c:majorUnit val="15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F00B3-9B54-4A3B-BFAE-198B6AFC74DF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D47943-B1B3-4F4D-96BB-8E58FA981B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140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D47943-B1B3-4F4D-96BB-8E58FA981BE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841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7343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3091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8731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496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2700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8344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971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0562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788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123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897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50000">
              <a:srgbClr val="1E1E3C"/>
            </a:gs>
            <a:gs pos="100000">
              <a:srgbClr val="73738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AFA48-E66A-427F-A283-C3D67EB50A4A}" type="datetimeFigureOut">
              <a:rPr lang="zh-CN" altLang="en-US" smtClean="0"/>
              <a:t>2018/6/5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DA9AD-05F2-4A7E-9B68-3C0E806686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467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L-Simplified Regular" panose="02000000000000000000" pitchFamily="50" charset="-122"/>
          <a:ea typeface="SL-Simplified Regular" panose="02000000000000000000" pitchFamily="50" charset="-122"/>
          <a:cs typeface="SL-Simplified Regular" panose="02000000000000000000" pitchFamily="5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SL-Simplified Regular" panose="02000000000000000000" pitchFamily="50" charset="-122"/>
          <a:ea typeface="SL-Simplified Regular" panose="02000000000000000000" pitchFamily="50" charset="-122"/>
          <a:cs typeface="SL-Simplified Regular" panose="02000000000000000000" pitchFamily="50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SL-Simplified Regular" panose="02000000000000000000" pitchFamily="50" charset="-122"/>
          <a:ea typeface="SL-Simplified Regular" panose="02000000000000000000" pitchFamily="50" charset="-122"/>
          <a:cs typeface="SL-Simplified Regular" panose="02000000000000000000" pitchFamily="50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SL-Simplified Regular" panose="02000000000000000000" pitchFamily="50" charset="-122"/>
          <a:ea typeface="SL-Simplified Regular" panose="02000000000000000000" pitchFamily="50" charset="-122"/>
          <a:cs typeface="SL-Simplified Regular" panose="02000000000000000000" pitchFamily="50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L-Simplified Regular" panose="02000000000000000000" pitchFamily="50" charset="-122"/>
          <a:ea typeface="SL-Simplified Regular" panose="02000000000000000000" pitchFamily="50" charset="-122"/>
          <a:cs typeface="SL-Simplified Regular" panose="02000000000000000000" pitchFamily="50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L-Simplified Regular" panose="02000000000000000000" pitchFamily="50" charset="-122"/>
          <a:ea typeface="SL-Simplified Regular" panose="02000000000000000000" pitchFamily="50" charset="-122"/>
          <a:cs typeface="SL-Simplified Regular" panose="02000000000000000000" pitchFamily="5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900217" y="1800671"/>
            <a:ext cx="63915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2018</a:t>
            </a:r>
            <a:r>
              <a:rPr lang="zh-CN" altLang="en-US" sz="4000" dirty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年高校校园大数据竞赛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977745" y="3305813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时光的轨迹</a:t>
            </a:r>
            <a:endParaRPr lang="zh-CN" altLang="en-US" sz="32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55290" y="4777214"/>
            <a:ext cx="45223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指导</a:t>
            </a:r>
            <a:r>
              <a:rPr lang="zh-CN" altLang="en-US" sz="24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老师：崔琪楣  徐瑨</a:t>
            </a:r>
            <a:r>
              <a:rPr lang="en-US" altLang="zh-CN" sz="2400" dirty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 </a:t>
            </a:r>
            <a:r>
              <a:rPr lang="zh-CN" altLang="en-US" sz="24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陶</a:t>
            </a:r>
            <a:r>
              <a:rPr lang="zh-CN" altLang="en-US" sz="2400" dirty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小峰 </a:t>
            </a:r>
            <a:endParaRPr lang="en-US" altLang="zh-CN" sz="2400" dirty="0" smtClean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参赛成员：朱世鹏</a:t>
            </a:r>
            <a:r>
              <a:rPr lang="en-US" altLang="zh-CN" sz="24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刘煜</a:t>
            </a:r>
            <a:endParaRPr lang="zh-CN" altLang="en-US" sz="24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918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299129" y="97958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模型实现：特征模型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99129" y="2181470"/>
            <a:ext cx="4029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使用</a:t>
            </a:r>
            <a:r>
              <a:rPr lang="en-US" altLang="zh-CN" sz="2000" dirty="0" err="1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LightGBM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，</a:t>
            </a:r>
            <a:r>
              <a:rPr lang="en-US" altLang="zh-CN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GBDT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的一种实现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21768" y="1926494"/>
            <a:ext cx="2630848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RMSE</a:t>
            </a:r>
            <a:r>
              <a:rPr lang="en-US" altLang="zh-CN" sz="2800" dirty="0" smtClean="0">
                <a:solidFill>
                  <a:schemeClr val="bg1"/>
                </a:solidFill>
              </a:rPr>
              <a:t>:</a:t>
            </a:r>
            <a:r>
              <a:rPr lang="en-US" altLang="zh-CN" sz="4400" dirty="0" smtClean="0">
                <a:solidFill>
                  <a:schemeClr val="bg1"/>
                </a:solidFill>
              </a:rPr>
              <a:t>185</a:t>
            </a: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高于当时最好成绩</a:t>
            </a:r>
            <a:r>
              <a:rPr lang="en-US" altLang="zh-CN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6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分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sz="1400" dirty="0">
              <a:solidFill>
                <a:schemeClr val="bg1"/>
              </a:solidFill>
            </a:endParaRPr>
          </a:p>
          <a:p>
            <a:r>
              <a:rPr lang="en-US" altLang="zh-CN" sz="1400" dirty="0" smtClean="0">
                <a:solidFill>
                  <a:schemeClr val="bg1"/>
                </a:solidFill>
              </a:rPr>
              <a:t>(</a:t>
            </a:r>
            <a:r>
              <a:rPr lang="zh-CN" altLang="en-US" sz="1400" dirty="0" smtClean="0">
                <a:solidFill>
                  <a:schemeClr val="bg1"/>
                </a:solidFill>
              </a:rPr>
              <a:t>对</a:t>
            </a:r>
            <a:r>
              <a:rPr lang="en-US" altLang="zh-CN" sz="1400" dirty="0" smtClean="0">
                <a:solidFill>
                  <a:schemeClr val="bg1"/>
                </a:solidFill>
              </a:rPr>
              <a:t>11</a:t>
            </a:r>
            <a:r>
              <a:rPr lang="zh-CN" altLang="en-US" sz="1400" dirty="0" smtClean="0">
                <a:solidFill>
                  <a:schemeClr val="bg1"/>
                </a:solidFill>
              </a:rPr>
              <a:t>月进行预测</a:t>
            </a:r>
            <a:r>
              <a:rPr lang="en-US" altLang="zh-CN" sz="1400" dirty="0" smtClean="0">
                <a:solidFill>
                  <a:schemeClr val="bg1"/>
                </a:solidFill>
              </a:rPr>
              <a:t>)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01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299129" y="97958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模型实现：</a:t>
            </a:r>
            <a:r>
              <a:rPr lang="zh-CN" altLang="en-US" sz="3200" dirty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规则</a:t>
            </a:r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模型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99129" y="2181470"/>
            <a:ext cx="49091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使用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要预测日期前几个星期对应的时间点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均值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同样进行后处理</a:t>
            </a:r>
            <a:endParaRPr lang="zh-CN" altLang="en-US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121768" y="1926494"/>
            <a:ext cx="1980029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RMSE</a:t>
            </a:r>
            <a:r>
              <a:rPr lang="en-US" altLang="zh-CN" sz="2800" dirty="0" smtClean="0">
                <a:solidFill>
                  <a:schemeClr val="bg1"/>
                </a:solidFill>
              </a:rPr>
              <a:t>:</a:t>
            </a:r>
            <a:r>
              <a:rPr lang="en-US" altLang="zh-CN" sz="4400" dirty="0" smtClean="0">
                <a:solidFill>
                  <a:schemeClr val="bg1"/>
                </a:solidFill>
              </a:rPr>
              <a:t>196</a:t>
            </a: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成绩可排在前五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1400" dirty="0">
              <a:solidFill>
                <a:schemeClr val="bg1"/>
              </a:solidFill>
            </a:endParaRPr>
          </a:p>
          <a:p>
            <a:r>
              <a:rPr lang="en-US" altLang="zh-CN" sz="1400" dirty="0" smtClean="0">
                <a:solidFill>
                  <a:schemeClr val="bg1"/>
                </a:solidFill>
              </a:rPr>
              <a:t>(</a:t>
            </a:r>
            <a:r>
              <a:rPr lang="zh-CN" altLang="en-US" sz="1400" dirty="0" smtClean="0">
                <a:solidFill>
                  <a:schemeClr val="bg1"/>
                </a:solidFill>
              </a:rPr>
              <a:t>对</a:t>
            </a:r>
            <a:r>
              <a:rPr lang="en-US" altLang="zh-CN" sz="1400" dirty="0" smtClean="0">
                <a:solidFill>
                  <a:schemeClr val="bg1"/>
                </a:solidFill>
              </a:rPr>
              <a:t>11</a:t>
            </a:r>
            <a:r>
              <a:rPr lang="zh-CN" altLang="en-US" sz="1400" dirty="0" smtClean="0">
                <a:solidFill>
                  <a:schemeClr val="bg1"/>
                </a:solidFill>
              </a:rPr>
              <a:t>月进行预测</a:t>
            </a:r>
            <a:r>
              <a:rPr lang="en-US" altLang="zh-CN" sz="1400" dirty="0" smtClean="0">
                <a:solidFill>
                  <a:schemeClr val="bg1"/>
                </a:solidFill>
              </a:rPr>
              <a:t>)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6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299129" y="97958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模型实现：模型融合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99129" y="2181470"/>
            <a:ext cx="68800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将规则模型与特征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模型的结果进行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融合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提高模型的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强壮性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40331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299129" y="97958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最终成绩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99128" y="2181470"/>
            <a:ext cx="406418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SL-Simplified Light" panose="02000000000000000000" pitchFamily="50" charset="-122"/>
                <a:ea typeface="SL-Simplified Light" panose="02000000000000000000" pitchFamily="50" charset="-122"/>
                <a:cs typeface="SL-Simplified Light" panose="02000000000000000000" pitchFamily="50" charset="-122"/>
              </a:rPr>
              <a:t>RMSE</a:t>
            </a:r>
            <a:r>
              <a:rPr lang="zh-CN" altLang="en-US" dirty="0" smtClean="0">
                <a:solidFill>
                  <a:schemeClr val="bg1"/>
                </a:solidFill>
                <a:latin typeface="SL-Simplified Light" panose="02000000000000000000" pitchFamily="50" charset="-122"/>
                <a:ea typeface="SL-Simplified Light" panose="02000000000000000000" pitchFamily="50" charset="-122"/>
                <a:cs typeface="SL-Simplified Light" panose="02000000000000000000" pitchFamily="50" charset="-122"/>
              </a:rPr>
              <a:t>：</a:t>
            </a:r>
            <a:r>
              <a:rPr lang="en-US" altLang="zh-CN" sz="4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200.4313</a:t>
            </a:r>
          </a:p>
          <a:p>
            <a:endParaRPr lang="en-US" altLang="zh-CN" dirty="0" smtClean="0">
              <a:solidFill>
                <a:schemeClr val="bg1"/>
              </a:solidFill>
              <a:latin typeface="SL-Simplified Light" panose="02000000000000000000" pitchFamily="50" charset="-122"/>
              <a:ea typeface="SL-Simplified Light" panose="02000000000000000000" pitchFamily="50" charset="-122"/>
              <a:cs typeface="SL-Simplified Light" panose="02000000000000000000" pitchFamily="50" charset="-122"/>
            </a:endParaRPr>
          </a:p>
          <a:p>
            <a:endParaRPr lang="en-US" altLang="zh-CN" dirty="0">
              <a:solidFill>
                <a:schemeClr val="bg1"/>
              </a:solidFill>
              <a:latin typeface="SL-Simplified Light" panose="02000000000000000000" pitchFamily="50" charset="-122"/>
              <a:ea typeface="SL-Simplified Light" panose="02000000000000000000" pitchFamily="50" charset="-122"/>
              <a:cs typeface="SL-Simplified Light" panose="02000000000000000000" pitchFamily="50" charset="-122"/>
            </a:endParaRPr>
          </a:p>
          <a:p>
            <a:endParaRPr lang="en-US" altLang="zh-CN" dirty="0" smtClean="0">
              <a:solidFill>
                <a:schemeClr val="bg1"/>
              </a:solidFill>
              <a:latin typeface="SL-Simplified Light" panose="02000000000000000000" pitchFamily="50" charset="-122"/>
              <a:ea typeface="SL-Simplified Light" panose="02000000000000000000" pitchFamily="50" charset="-122"/>
              <a:cs typeface="SL-Simplified Light" panose="02000000000000000000" pitchFamily="50" charset="-122"/>
            </a:endParaRPr>
          </a:p>
          <a:p>
            <a:endParaRPr lang="en-US" altLang="zh-CN" dirty="0">
              <a:solidFill>
                <a:schemeClr val="bg1"/>
              </a:solidFill>
              <a:latin typeface="SL-Simplified Light" panose="02000000000000000000" pitchFamily="50" charset="-122"/>
              <a:ea typeface="SL-Simplified Light" panose="02000000000000000000" pitchFamily="50" charset="-122"/>
              <a:cs typeface="SL-Simplified Light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排名第一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和后续队伍相比，分数上取得了一定优势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32621"/>
              </p:ext>
            </p:extLst>
          </p:nvPr>
        </p:nvGraphicFramePr>
        <p:xfrm>
          <a:off x="6506308" y="2181470"/>
          <a:ext cx="5016500" cy="24314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08250">
                  <a:extLst>
                    <a:ext uri="{9D8B030D-6E8A-4147-A177-3AD203B41FA5}">
                      <a16:colId xmlns:a16="http://schemas.microsoft.com/office/drawing/2014/main" val="2583621469"/>
                    </a:ext>
                  </a:extLst>
                </a:gridCol>
                <a:gridCol w="2508250">
                  <a:extLst>
                    <a:ext uri="{9D8B030D-6E8A-4147-A177-3AD203B41FA5}">
                      <a16:colId xmlns:a16="http://schemas.microsoft.com/office/drawing/2014/main" val="3076169990"/>
                    </a:ext>
                  </a:extLst>
                </a:gridCol>
              </a:tblGrid>
              <a:tr h="405239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solidFill>
                            <a:schemeClr val="bg1"/>
                          </a:solidFill>
                          <a:latin typeface="SL-Simplified Regular" panose="02000000000000000000" pitchFamily="50" charset="-122"/>
                          <a:ea typeface="SL-Simplified Regular" panose="02000000000000000000" pitchFamily="50" charset="-122"/>
                          <a:cs typeface="SL-Simplified Regular" panose="02000000000000000000" pitchFamily="50" charset="-122"/>
                        </a:rPr>
                        <a:t>队伍名称</a:t>
                      </a:r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bg1"/>
                          </a:solidFill>
                          <a:latin typeface="SL-Simplified Regular" panose="02000000000000000000" pitchFamily="50" charset="-122"/>
                          <a:ea typeface="SL-Simplified Regular" panose="02000000000000000000" pitchFamily="50" charset="-122"/>
                          <a:cs typeface="SL-Simplified Regular" panose="02000000000000000000" pitchFamily="50" charset="-122"/>
                        </a:rPr>
                        <a:t>RMSE</a:t>
                      </a:r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6334435"/>
                  </a:ext>
                </a:extLst>
              </a:tr>
              <a:tr h="405239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solidFill>
                            <a:schemeClr val="bg1"/>
                          </a:solidFill>
                          <a:latin typeface="SL-Simplified Regular" panose="02000000000000000000" pitchFamily="50" charset="-122"/>
                          <a:ea typeface="SL-Simplified Regular" panose="02000000000000000000" pitchFamily="50" charset="-122"/>
                          <a:cs typeface="SL-Simplified Regular" panose="02000000000000000000" pitchFamily="50" charset="-122"/>
                        </a:rPr>
                        <a:t>时光的轨迹</a:t>
                      </a:r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 smtClean="0">
                          <a:solidFill>
                            <a:schemeClr val="bg1"/>
                          </a:solidFill>
                          <a:effectLst/>
                          <a:latin typeface="SL-Simplified Regular" panose="02000000000000000000" pitchFamily="50" charset="-122"/>
                          <a:ea typeface="SL-Simplified Regular" panose="02000000000000000000" pitchFamily="50" charset="-122"/>
                          <a:cs typeface="SL-Simplified Regular" panose="02000000000000000000" pitchFamily="50" charset="-122"/>
                        </a:rPr>
                        <a:t>200.4313</a:t>
                      </a:r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8115644"/>
                  </a:ext>
                </a:extLst>
              </a:tr>
              <a:tr h="405239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 smtClean="0">
                          <a:solidFill>
                            <a:schemeClr val="bg1"/>
                          </a:solidFill>
                          <a:effectLst/>
                          <a:latin typeface="SL-Simplified Regular" panose="02000000000000000000" pitchFamily="50" charset="-122"/>
                          <a:ea typeface="SL-Simplified Regular" panose="02000000000000000000" pitchFamily="50" charset="-122"/>
                          <a:cs typeface="SL-Simplified Regular" panose="02000000000000000000" pitchFamily="50" charset="-122"/>
                        </a:rPr>
                        <a:t>204.2696</a:t>
                      </a:r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5796956"/>
                  </a:ext>
                </a:extLst>
              </a:tr>
              <a:tr h="405239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 smtClean="0">
                          <a:solidFill>
                            <a:schemeClr val="bg1"/>
                          </a:solidFill>
                          <a:effectLst/>
                          <a:latin typeface="SL-Simplified Regular" panose="02000000000000000000" pitchFamily="50" charset="-122"/>
                          <a:ea typeface="SL-Simplified Regular" panose="02000000000000000000" pitchFamily="50" charset="-122"/>
                          <a:cs typeface="SL-Simplified Regular" panose="02000000000000000000" pitchFamily="50" charset="-122"/>
                        </a:rPr>
                        <a:t>204.2724</a:t>
                      </a:r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1241783"/>
                  </a:ext>
                </a:extLst>
              </a:tr>
              <a:tr h="405239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 smtClean="0">
                          <a:solidFill>
                            <a:schemeClr val="bg1"/>
                          </a:solidFill>
                          <a:effectLst/>
                          <a:latin typeface="SL-Simplified Regular" panose="02000000000000000000" pitchFamily="50" charset="-122"/>
                          <a:ea typeface="SL-Simplified Regular" panose="02000000000000000000" pitchFamily="50" charset="-122"/>
                          <a:cs typeface="SL-Simplified Regular" panose="02000000000000000000" pitchFamily="50" charset="-122"/>
                        </a:rPr>
                        <a:t>206.0358</a:t>
                      </a:r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5937021"/>
                  </a:ext>
                </a:extLst>
              </a:tr>
              <a:tr h="405239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bg1"/>
                          </a:solidFill>
                          <a:latin typeface="SL-Simplified Regular" panose="02000000000000000000" pitchFamily="50" charset="-122"/>
                          <a:ea typeface="SL-Simplified Regular" panose="02000000000000000000" pitchFamily="50" charset="-122"/>
                          <a:cs typeface="SL-Simplified Regular" panose="02000000000000000000" pitchFamily="50" charset="-122"/>
                        </a:rPr>
                        <a:t>207.8876</a:t>
                      </a:r>
                      <a:endParaRPr lang="zh-CN" altLang="en-US" dirty="0">
                        <a:solidFill>
                          <a:schemeClr val="bg1"/>
                        </a:solidFill>
                        <a:latin typeface="SL-Simplified Regular" panose="02000000000000000000" pitchFamily="50" charset="-122"/>
                        <a:ea typeface="SL-Simplified Regular" panose="02000000000000000000" pitchFamily="50" charset="-122"/>
                        <a:cs typeface="SL-Simplified Regular" panose="02000000000000000000" pitchFamily="50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765541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6298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299129" y="979589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待改进与待尝试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99127" y="2181470"/>
            <a:ext cx="476756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评测目标为</a:t>
            </a:r>
            <a:r>
              <a:rPr lang="en-US" altLang="zh-CN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RMSE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在同样的误差比例下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，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人数高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的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地点对</a:t>
            </a:r>
            <a:r>
              <a:rPr lang="en-US" altLang="zh-CN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RMSE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影响更大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典型：饭点的食堂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可以尝试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对高人数时间地点单独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建模并预测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01960" y="2181470"/>
            <a:ext cx="51553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待尝试的方法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1. 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获取天气数据，引入人体舒适度指数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对节假日的预测可能有帮助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2. 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将出现次数很少的用户筛选出来，视作噪声，统计出各个地点每个时间的噪声均值，对去噪的数据进行预测，再加上噪声均值，这样做可能可以增强预测结果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的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鲁棒性</a:t>
            </a:r>
            <a:endParaRPr lang="zh-CN" altLang="en-US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479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490706" y="2751459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谢谢</a:t>
            </a:r>
            <a:endParaRPr lang="zh-CN" altLang="en-US" sz="28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494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99129" y="2181470"/>
            <a:ext cx="78236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2017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年</a:t>
            </a:r>
            <a:r>
              <a:rPr lang="en-US" altLang="zh-CN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1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月至</a:t>
            </a:r>
            <a:r>
              <a:rPr lang="en-US" altLang="zh-CN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10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月校园内</a:t>
            </a:r>
            <a:r>
              <a:rPr lang="en-US" altLang="zh-CN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33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个地点采集的所有手机终端位置的数据， 数据包括手机</a:t>
            </a:r>
            <a:r>
              <a:rPr lang="en-US" altLang="zh-CN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id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、时间戳、地点</a:t>
            </a:r>
            <a:r>
              <a:rPr lang="en-US" altLang="zh-CN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id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，需要预测</a:t>
            </a:r>
            <a:r>
              <a:rPr lang="en-US" altLang="zh-CN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11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月和</a:t>
            </a:r>
            <a:r>
              <a:rPr lang="en-US" altLang="zh-CN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12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月校园内</a:t>
            </a:r>
            <a:r>
              <a:rPr lang="en-US" altLang="zh-CN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33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个地点每小时的人数。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提供了</a:t>
            </a:r>
            <a:r>
              <a:rPr lang="en-US" altLang="zh-CN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33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个校园内地点历史每小时人数，预测未来每小时人数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评测指标：</a:t>
            </a:r>
            <a:r>
              <a:rPr lang="en-US" altLang="zh-CN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RMSE</a:t>
            </a:r>
            <a:endParaRPr lang="zh-CN" altLang="en-US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99129" y="97958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赛</a:t>
            </a:r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题解析与思路构建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3659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99129" y="97958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赛</a:t>
            </a:r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题解析与思路构建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99129" y="2181470"/>
            <a:ext cx="688008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数据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实质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：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校园内人群的活动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核心思路：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校园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人群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活动的规律性与条件性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北邮校园人群除上课及作息时间约束外，还有科研任务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约束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课外活动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相对较少，减弱人群活动的随机性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Light" panose="02000000000000000000" pitchFamily="50" charset="-122"/>
              <a:ea typeface="SL-Simplified Light" panose="02000000000000000000" pitchFamily="50" charset="-122"/>
              <a:cs typeface="SL-Simplified Light" panose="020000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7483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299129" y="97958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赛</a:t>
            </a:r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题解析与思路构建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99129" y="2181470"/>
            <a:ext cx="463003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深入数据：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整体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趋势：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每月日均人数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同学期内各月日均人数非常接近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353524"/>
              </p:ext>
            </p:extLst>
          </p:nvPr>
        </p:nvGraphicFramePr>
        <p:xfrm>
          <a:off x="5601903" y="3330189"/>
          <a:ext cx="5958037" cy="33009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2379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299129" y="97958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赛</a:t>
            </a:r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题解析与思路构建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99129" y="2181470"/>
            <a:ext cx="46300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深入数据：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寝室（</a:t>
            </a:r>
            <a:r>
              <a:rPr lang="en-US" altLang="zh-CN" sz="2000" dirty="0" err="1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locid</a:t>
            </a:r>
            <a:r>
              <a:rPr lang="en-US" altLang="zh-CN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=4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）春学期随机三个工作日，</a:t>
            </a:r>
            <a:r>
              <a:rPr lang="en-US" altLang="zh-CN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24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小时人数分布（</a:t>
            </a:r>
            <a:r>
              <a:rPr lang="en-US" altLang="zh-CN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3.27,4.12,5.16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）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分布非常相似，具有明显的规律与条件性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  <p:graphicFrame>
        <p:nvGraphicFramePr>
          <p:cNvPr id="7" name="图表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0250598"/>
              </p:ext>
            </p:extLst>
          </p:nvPr>
        </p:nvGraphicFramePr>
        <p:xfrm>
          <a:off x="6797748" y="320564"/>
          <a:ext cx="4824413" cy="21125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9212006"/>
              </p:ext>
            </p:extLst>
          </p:nvPr>
        </p:nvGraphicFramePr>
        <p:xfrm>
          <a:off x="6797749" y="2424224"/>
          <a:ext cx="4824412" cy="20801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图表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2149445"/>
              </p:ext>
            </p:extLst>
          </p:nvPr>
        </p:nvGraphicFramePr>
        <p:xfrm>
          <a:off x="6797747" y="4504394"/>
          <a:ext cx="4824414" cy="18751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648247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299129" y="97958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模型实现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99129" y="2181470"/>
            <a:ext cx="68800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基于上述思路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从特征与规则两方面分别实现模型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478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299129" y="97958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模型实现：特征模型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99129" y="2181470"/>
            <a:ext cx="68800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校园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人群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，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校园地点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和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交互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行为（进入地点）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人群活动特征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，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地点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属性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特征，交互特征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5914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299129" y="97958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模型实现：特征模型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99129" y="2181470"/>
            <a:ext cx="32622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人群属性特征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以时间节律为特点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月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，周，日，小时粒度特征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561367" y="2181470"/>
            <a:ext cx="32622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地点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属性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特征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固有属性和历史属性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建筑物性质，历史活跃度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823605" y="2181469"/>
            <a:ext cx="32622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交互</a:t>
            </a:r>
            <a:r>
              <a:rPr lang="zh-CN" altLang="en-US" sz="2000" dirty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行为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特征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时间与固有、历史属性交互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特定时间活跃度</a:t>
            </a:r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465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299129" y="97958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SL-Simplified Bold" panose="02000000000000000000" pitchFamily="50" charset="-122"/>
                <a:ea typeface="SL-Simplified Bold" panose="02000000000000000000" pitchFamily="50" charset="-122"/>
                <a:cs typeface="SL-Simplified Bold" panose="02000000000000000000" pitchFamily="50" charset="-122"/>
              </a:rPr>
              <a:t>模型实现：特征模型</a:t>
            </a:r>
            <a:endParaRPr lang="zh-CN" altLang="en-US" sz="3200" dirty="0">
              <a:solidFill>
                <a:schemeClr val="bg1"/>
              </a:solidFill>
              <a:latin typeface="SL-Simplified Bold" panose="02000000000000000000" pitchFamily="50" charset="-122"/>
              <a:ea typeface="SL-Simplified Bold" panose="02000000000000000000" pitchFamily="50" charset="-122"/>
              <a:cs typeface="SL-Simplified Bold" panose="02000000000000000000" pitchFamily="5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99129" y="2202735"/>
            <a:ext cx="68800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特征选择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：贪心法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加入模拟退火防止陷入</a:t>
            </a:r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局部最优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数据选择：秋学期作为构建特征和训练，春学期只作为统计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endParaRPr lang="en-US" altLang="zh-CN" sz="2000" dirty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SL-Simplified Regular" panose="02000000000000000000" pitchFamily="50" charset="-122"/>
                <a:ea typeface="SL-Simplified Regular" panose="02000000000000000000" pitchFamily="50" charset="-122"/>
                <a:cs typeface="SL-Simplified Regular" panose="02000000000000000000" pitchFamily="50" charset="-122"/>
              </a:rPr>
              <a:t>后处理：秋学期人数增多，预测结果乘上修正因子</a:t>
            </a:r>
            <a:endParaRPr lang="en-US" altLang="zh-CN" sz="2000" dirty="0" smtClean="0">
              <a:solidFill>
                <a:schemeClr val="bg1"/>
              </a:solidFill>
              <a:latin typeface="SL-Simplified Regular" panose="02000000000000000000" pitchFamily="50" charset="-122"/>
              <a:ea typeface="SL-Simplified Regular" panose="02000000000000000000" pitchFamily="50" charset="-122"/>
              <a:cs typeface="SL-Simplified Regular" panose="020000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1807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1661</TotalTime>
  <Words>570</Words>
  <Application>Microsoft Office PowerPoint</Application>
  <PresentationFormat>宽屏</PresentationFormat>
  <Paragraphs>119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SL-Simplified Bold</vt:lpstr>
      <vt:lpstr>SL-Simplified Regular</vt:lpstr>
      <vt:lpstr>SL-Simplified Light</vt:lpstr>
      <vt:lpstr>等线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BUPT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朱世鹏</dc:creator>
  <cp:lastModifiedBy>朱世鹏</cp:lastModifiedBy>
  <cp:revision>55</cp:revision>
  <dcterms:created xsi:type="dcterms:W3CDTF">2018-06-01T10:25:40Z</dcterms:created>
  <dcterms:modified xsi:type="dcterms:W3CDTF">2018-06-05T08:13:02Z</dcterms:modified>
</cp:coreProperties>
</file>

<file path=docProps/thumbnail.jpeg>
</file>